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7" r:id="rId6"/>
    <p:sldId id="258" r:id="rId7"/>
    <p:sldId id="259" r:id="rId8"/>
    <p:sldId id="26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53063-2692-452C-8140-F5F0A61D0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85AF3-BA3A-4E86-A5EC-FFA69F3A27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7A51B-4DAC-4FB8-B9EC-47AEACBBE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E1420-7617-40EA-AAC5-76A0EB282D63}" type="datetimeFigureOut">
              <a:rPr lang="en-IN" smtClean="0"/>
              <a:t>01-07-2025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B254B-C829-40DA-B1A6-4179B5A4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1644A-D703-4394-8004-E7CC94807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215E-20F5-4D30-815E-CA4B3FD71B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973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1EC1E-E163-4273-B724-B867C8B3B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C84B18-E34A-431D-9F40-D588EA740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EA54F-10FB-473E-914D-EFD34423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E1420-7617-40EA-AAC5-76A0EB282D63}" type="datetimeFigureOut">
              <a:rPr lang="en-IN" smtClean="0"/>
              <a:t>01-07-2025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91422-FF44-4F96-94B1-C736D8FB8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9443F-C304-4CC6-84C1-34BCFD04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215E-20F5-4D30-815E-CA4B3FD71B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74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E880EF-E9C8-4532-AC82-3AD015E97A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A3F298-C5FE-4F9E-8BD5-C7952B1C2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A0E1A-CA11-4BB0-89FD-EF6F148E8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E1420-7617-40EA-AAC5-76A0EB282D63}" type="datetimeFigureOut">
              <a:rPr lang="en-IN" smtClean="0"/>
              <a:t>01-07-2025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2FA39-9E8A-4BC0-9C3C-87057D320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68970-7A51-4C75-ACB7-5CF738FAC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215E-20F5-4D30-815E-CA4B3FD71B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3211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375A-AA8B-4730-AC76-3F2E2F759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FD6B8-0855-425F-A88D-C53C633FA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995E5-8A39-4B85-8EDA-41287CE14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E1420-7617-40EA-AAC5-76A0EB282D63}" type="datetimeFigureOut">
              <a:rPr lang="en-IN" smtClean="0"/>
              <a:t>01-07-2025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9C0C7-31A4-43E2-A373-11B227625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F86F5-51C0-489B-A3C6-C08C0AF75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215E-20F5-4D30-815E-CA4B3FD71B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12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C6BBA-FF21-4DE0-8510-8E49C5D8E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ECE06-80A5-466F-9945-C105193D8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19DB3-454D-470C-BDB0-0919669E6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E1420-7617-40EA-AAC5-76A0EB282D63}" type="datetimeFigureOut">
              <a:rPr lang="en-IN" smtClean="0"/>
              <a:t>01-07-2025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A4D26-F369-41E3-AE20-1415B509E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23A5A-7FE3-4326-94BD-F9814DD99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215E-20F5-4D30-815E-CA4B3FD71B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217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45546-0D7A-4571-8D27-1D32B125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05CF2-D754-467B-93D8-A5C1F818AB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95D95-0728-488D-8846-368A0A13A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0328A-9714-4397-B65F-7193A615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E1420-7617-40EA-AAC5-76A0EB282D63}" type="datetimeFigureOut">
              <a:rPr lang="en-IN" smtClean="0"/>
              <a:t>01-07-2025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30BD9-DE9D-46ED-9B23-564EE5EF4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5A45E-DA73-41D6-8D34-5E5B219A4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215E-20F5-4D30-815E-CA4B3FD71B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205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AF64D-4B50-409C-9223-AE8EAF242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03A98-54EF-4DF1-A413-EE5952D0F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746818-F0A4-4F67-9E6C-CD83FD566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8785B9-C64C-4818-AD11-5D7A84A8BD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52A19C-E65E-44D2-875F-E46620DD6C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CA2CB4-71CD-4E7E-978A-B66E300F2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E1420-7617-40EA-AAC5-76A0EB282D63}" type="datetimeFigureOut">
              <a:rPr lang="en-IN" smtClean="0"/>
              <a:t>01-07-2025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BB938E-F6B2-4271-B0F9-108C17AAD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D2D09-805C-4723-9869-085F4413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215E-20F5-4D30-815E-CA4B3FD71B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097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167C-0208-4514-BD4D-0A7E6DBB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6025E0-6801-4C1D-BBFC-3E8243272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E1420-7617-40EA-AAC5-76A0EB282D63}" type="datetimeFigureOut">
              <a:rPr lang="en-IN" smtClean="0"/>
              <a:t>01-07-2025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4D98D5-FEFA-41D0-9808-8C4E4A3B8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4E116-C341-4974-8360-99B3AE4D6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215E-20F5-4D30-815E-CA4B3FD71B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059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44825A-C927-4158-8B06-DC976CC8D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E1420-7617-40EA-AAC5-76A0EB282D63}" type="datetimeFigureOut">
              <a:rPr lang="en-IN" smtClean="0"/>
              <a:t>01-07-2025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C77E84-8E2B-4B7D-B590-ABB222D57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19DAD-88D1-4E76-AF28-D2E7DB0A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215E-20F5-4D30-815E-CA4B3FD71B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16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AF3AC-9979-4A0A-A201-197FB9088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428DE-E6F0-42A2-9EAE-9799DC4D7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C33FC-2C9E-4E23-96CC-9938512EC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38716-F1BA-411F-9B8B-18792927A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E1420-7617-40EA-AAC5-76A0EB282D63}" type="datetimeFigureOut">
              <a:rPr lang="en-IN" smtClean="0"/>
              <a:t>01-07-2025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84013-0EAC-4A04-8F18-2AB5819A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3B6CA-4886-49A7-9430-65C91526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215E-20F5-4D30-815E-CA4B3FD71B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844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3873-4715-4460-BDF9-CC22EC17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92CE3B-9092-4060-BD92-4365004663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2E258C-C57F-4FF6-8049-C3759728C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68F7-0AEE-4EC1-8BBB-CD395C593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E1420-7617-40EA-AAC5-76A0EB282D63}" type="datetimeFigureOut">
              <a:rPr lang="en-IN" smtClean="0"/>
              <a:t>01-07-2025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68592D-A48E-48AE-9C1F-0225828BB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80B2F-A20A-4EF4-8820-A5FDBB4FF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215E-20F5-4D30-815E-CA4B3FD71B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45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4D5400-7EBB-447C-9BD7-C7D3841A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23654-FBCB-46C3-9472-13ACCF962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29C22-854A-452B-A720-495975DCF6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E1420-7617-40EA-AAC5-76A0EB282D63}" type="datetimeFigureOut">
              <a:rPr lang="en-IN" smtClean="0"/>
              <a:t>01-07-2025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B4DDD-7F40-4E08-B9E9-B7B676407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F78B2-EE6A-4A37-8EA0-03F4996F7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4215E-20F5-4D30-815E-CA4B3FD71B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4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yazo.com/3e20e0f407fe391799af4cebd49547f0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B72A382-99B8-4C3B-9DFB-8D049F31A4B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" y="0"/>
            <a:ext cx="12192000" cy="6858000"/>
          </a:xfrm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9A69BEC5-09C6-45BD-878E-18AAD9D046F2}"/>
              </a:ext>
            </a:extLst>
          </p:cNvPr>
          <p:cNvSpPr/>
          <p:nvPr/>
        </p:nvSpPr>
        <p:spPr>
          <a:xfrm rot="5400000">
            <a:off x="-1052618" y="1052617"/>
            <a:ext cx="5167089" cy="3061855"/>
          </a:xfrm>
          <a:prstGeom prst="triangle">
            <a:avLst>
              <a:gd name="adj" fmla="val 0"/>
            </a:avLst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7E194E8-9B64-40D3-BEF4-9A06331DD937}"/>
              </a:ext>
            </a:extLst>
          </p:cNvPr>
          <p:cNvSpPr/>
          <p:nvPr/>
        </p:nvSpPr>
        <p:spPr>
          <a:xfrm rot="5400000">
            <a:off x="-1248228" y="1248229"/>
            <a:ext cx="6096000" cy="3599542"/>
          </a:xfrm>
          <a:prstGeom prst="triangle">
            <a:avLst>
              <a:gd name="adj" fmla="val 0"/>
            </a:avLst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9E6A085-669B-462D-B3F7-685985F2AC2C}"/>
              </a:ext>
            </a:extLst>
          </p:cNvPr>
          <p:cNvSpPr/>
          <p:nvPr/>
        </p:nvSpPr>
        <p:spPr>
          <a:xfrm rot="5400000">
            <a:off x="-1360715" y="1360714"/>
            <a:ext cx="6858000" cy="4136571"/>
          </a:xfrm>
          <a:prstGeom prst="triangle">
            <a:avLst>
              <a:gd name="adj" fmla="val 0"/>
            </a:avLst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23EF518-12FE-4D60-80D2-EE9F17F2A076}"/>
              </a:ext>
            </a:extLst>
          </p:cNvPr>
          <p:cNvSpPr/>
          <p:nvPr/>
        </p:nvSpPr>
        <p:spPr>
          <a:xfrm>
            <a:off x="0" y="500287"/>
            <a:ext cx="8766629" cy="1684571"/>
          </a:xfrm>
          <a:custGeom>
            <a:avLst/>
            <a:gdLst>
              <a:gd name="connsiteX0" fmla="*/ 0 w 9130148"/>
              <a:gd name="connsiteY0" fmla="*/ 0 h 1494972"/>
              <a:gd name="connsiteX1" fmla="*/ 9130148 w 9130148"/>
              <a:gd name="connsiteY1" fmla="*/ 0 h 1494972"/>
              <a:gd name="connsiteX2" fmla="*/ 7688561 w 9130148"/>
              <a:gd name="connsiteY2" fmla="*/ 1494972 h 1494972"/>
              <a:gd name="connsiteX3" fmla="*/ 0 w 9130148"/>
              <a:gd name="connsiteY3" fmla="*/ 1494972 h 1494972"/>
              <a:gd name="connsiteX4" fmla="*/ 0 w 9130148"/>
              <a:gd name="connsiteY4" fmla="*/ 0 h 149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0148" h="1494972">
                <a:moveTo>
                  <a:pt x="0" y="0"/>
                </a:moveTo>
                <a:lnTo>
                  <a:pt x="9130148" y="0"/>
                </a:lnTo>
                <a:lnTo>
                  <a:pt x="7688561" y="1494972"/>
                </a:lnTo>
                <a:lnTo>
                  <a:pt x="0" y="149497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3000">
                <a:schemeClr val="accent1">
                  <a:lumMod val="75000"/>
                </a:schemeClr>
              </a:gs>
              <a:gs pos="0">
                <a:schemeClr val="accent1"/>
              </a:gs>
              <a:gs pos="96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C517CB-3553-4A38-A200-97E6CF7EB886}"/>
              </a:ext>
            </a:extLst>
          </p:cNvPr>
          <p:cNvGrpSpPr/>
          <p:nvPr/>
        </p:nvGrpSpPr>
        <p:grpSpPr>
          <a:xfrm>
            <a:off x="1225356" y="849606"/>
            <a:ext cx="7162748" cy="921542"/>
            <a:chOff x="1147185" y="824954"/>
            <a:chExt cx="7162748" cy="9215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F2C4F5-A424-47D7-80B8-8740D05797FB}"/>
                </a:ext>
              </a:extLst>
            </p:cNvPr>
            <p:cNvSpPr txBox="1"/>
            <p:nvPr/>
          </p:nvSpPr>
          <p:spPr>
            <a:xfrm>
              <a:off x="1223461" y="824954"/>
              <a:ext cx="70864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sz="2400" b="1" dirty="0">
                  <a:solidFill>
                    <a:schemeClr val="bg1"/>
                  </a:solidFill>
                </a:rPr>
                <a:t>DS 5110 - Data Engineering II: Big Data Systems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B3407A-1FAD-48CC-A7E0-F1517579996A}"/>
                </a:ext>
              </a:extLst>
            </p:cNvPr>
            <p:cNvSpPr txBox="1"/>
            <p:nvPr/>
          </p:nvSpPr>
          <p:spPr>
            <a:xfrm>
              <a:off x="1147185" y="1469497"/>
              <a:ext cx="6315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257E975-695B-6392-7A7D-B4EF0E2EBE76}"/>
              </a:ext>
            </a:extLst>
          </p:cNvPr>
          <p:cNvSpPr txBox="1"/>
          <p:nvPr/>
        </p:nvSpPr>
        <p:spPr>
          <a:xfrm>
            <a:off x="1559954" y="14010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  <a:t>Cloud-based Astronomy Inference (CAI) on </a:t>
            </a:r>
          </a:p>
        </p:txBody>
      </p:sp>
      <p:sp>
        <p:nvSpPr>
          <p:cNvPr id="5" name="AutoShape 4" descr="Aws PNG Images - CleanPNG">
            <a:extLst>
              <a:ext uri="{FF2B5EF4-FFF2-40B4-BE49-F238E27FC236}">
                <a16:creationId xmlns:a16="http://schemas.microsoft.com/office/drawing/2014/main" id="{75C6FF29-471E-1097-CEC6-272419304A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 descr="A logo with a smile&#10;&#10;AI-generated content may be incorrect.">
            <a:extLst>
              <a:ext uri="{FF2B5EF4-FFF2-40B4-BE49-F238E27FC236}">
                <a16:creationId xmlns:a16="http://schemas.microsoft.com/office/drawing/2014/main" id="{9AAD5ACF-9903-8099-5DAE-11A9FB71A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53" y="1191290"/>
            <a:ext cx="993568" cy="993568"/>
          </a:xfrm>
          <a:prstGeom prst="rect">
            <a:avLst/>
          </a:prstGeom>
        </p:spPr>
      </p:pic>
      <p:pic>
        <p:nvPicPr>
          <p:cNvPr id="17" name="Picture 16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0A125D99-7DD5-10EB-73F0-8DD7D0123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" y="13840"/>
            <a:ext cx="2238103" cy="452341"/>
          </a:xfrm>
          <a:prstGeom prst="rect">
            <a:avLst/>
          </a:prstGeom>
        </p:spPr>
      </p:pic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2F65A69D-B9B5-96F9-028E-C1D0B8FA4186}"/>
              </a:ext>
            </a:extLst>
          </p:cNvPr>
          <p:cNvSpPr txBox="1">
            <a:spLocks/>
          </p:cNvSpPr>
          <p:nvPr/>
        </p:nvSpPr>
        <p:spPr>
          <a:xfrm>
            <a:off x="7469505" y="4673143"/>
            <a:ext cx="4722493" cy="21848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</a:rPr>
              <a:t>Group 2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Zachary Holland – nms9dg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Devlin Bridges - cbv6gd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EAEC6E-FE7B-4F4E-2D69-64D22C42DFBC}"/>
              </a:ext>
            </a:extLst>
          </p:cNvPr>
          <p:cNvSpPr txBox="1"/>
          <p:nvPr/>
        </p:nvSpPr>
        <p:spPr>
          <a:xfrm>
            <a:off x="137392" y="6510857"/>
            <a:ext cx="4902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https://github.com/DevlinBridges/DS5111_Project</a:t>
            </a:r>
          </a:p>
        </p:txBody>
      </p:sp>
    </p:spTree>
    <p:extLst>
      <p:ext uri="{BB962C8B-B14F-4D97-AF65-F5344CB8AC3E}">
        <p14:creationId xmlns:p14="http://schemas.microsoft.com/office/powerpoint/2010/main" val="2105936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D94EC-293D-4F18-05C5-FA5ADA1CA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0B47B9A-2540-53DE-4049-DA80E56DB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67081"/>
              </p:ext>
            </p:extLst>
          </p:nvPr>
        </p:nvGraphicFramePr>
        <p:xfrm>
          <a:off x="4815840" y="0"/>
          <a:ext cx="3208020" cy="518160"/>
        </p:xfrm>
        <a:graphic>
          <a:graphicData uri="http://schemas.openxmlformats.org/drawingml/2006/table">
            <a:tbl>
              <a:tblPr/>
              <a:tblGrid>
                <a:gridCol w="3208020">
                  <a:extLst>
                    <a:ext uri="{9D8B030D-6E8A-4147-A177-3AD203B41FA5}">
                      <a16:colId xmlns:a16="http://schemas.microsoft.com/office/drawing/2014/main" val="3596090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Timeline &amp; Roles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020054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232A5BE2-FE2B-4A4F-4242-DF39660986E2}"/>
              </a:ext>
            </a:extLst>
          </p:cNvPr>
          <p:cNvSpPr/>
          <p:nvPr/>
        </p:nvSpPr>
        <p:spPr>
          <a:xfrm>
            <a:off x="114300" y="890707"/>
            <a:ext cx="11955780" cy="662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17E684-AFEF-502D-8324-8C37ABA7ED37}"/>
              </a:ext>
            </a:extLst>
          </p:cNvPr>
          <p:cNvSpPr txBox="1"/>
          <p:nvPr/>
        </p:nvSpPr>
        <p:spPr>
          <a:xfrm>
            <a:off x="686753" y="1037511"/>
            <a:ext cx="92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C5B129-8CF4-5DBE-8EE6-445987B0B83B}"/>
              </a:ext>
            </a:extLst>
          </p:cNvPr>
          <p:cNvSpPr txBox="1"/>
          <p:nvPr/>
        </p:nvSpPr>
        <p:spPr>
          <a:xfrm>
            <a:off x="3103245" y="1037511"/>
            <a:ext cx="92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2719F1-CA56-EB14-6AB6-4AE04F4996D6}"/>
              </a:ext>
            </a:extLst>
          </p:cNvPr>
          <p:cNvSpPr txBox="1"/>
          <p:nvPr/>
        </p:nvSpPr>
        <p:spPr>
          <a:xfrm>
            <a:off x="5639752" y="1037511"/>
            <a:ext cx="92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043BC0-0E7A-9F7D-FBF1-5D655681A0D4}"/>
              </a:ext>
            </a:extLst>
          </p:cNvPr>
          <p:cNvSpPr txBox="1"/>
          <p:nvPr/>
        </p:nvSpPr>
        <p:spPr>
          <a:xfrm>
            <a:off x="8176260" y="1037511"/>
            <a:ext cx="92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38F5EC-7F2D-C61D-2EB2-4DA5D6C0DA44}"/>
              </a:ext>
            </a:extLst>
          </p:cNvPr>
          <p:cNvSpPr txBox="1"/>
          <p:nvPr/>
        </p:nvSpPr>
        <p:spPr>
          <a:xfrm>
            <a:off x="10477500" y="1037511"/>
            <a:ext cx="92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22EB74-686B-A7EF-3FAE-0727D2920BD5}"/>
              </a:ext>
            </a:extLst>
          </p:cNvPr>
          <p:cNvSpPr txBox="1"/>
          <p:nvPr/>
        </p:nvSpPr>
        <p:spPr>
          <a:xfrm>
            <a:off x="133829" y="1459081"/>
            <a:ext cx="207596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  </a:t>
            </a:r>
            <a:r>
              <a:rPr lang="en-US" altLang="en-US" sz="1400" dirty="0"/>
              <a:t>Run split_data.py to partition into 100MB chunks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/>
              <a:t>  Upload partitions and model code to S3 (</a:t>
            </a:r>
            <a:r>
              <a:rPr lang="en-US" altLang="en-US" sz="1400" dirty="0" err="1"/>
              <a:t>cosmicai</a:t>
            </a:r>
            <a:r>
              <a:rPr lang="en-US" altLang="en-US" sz="1400" dirty="0"/>
              <a:t>-data)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/>
              <a:t>  Validate partition integrity and folder structure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/>
              <a:t>  Assigned to:</a:t>
            </a:r>
            <a:r>
              <a:rPr lang="en-US" altLang="en-US" sz="1400" dirty="0"/>
              <a:t> </a:t>
            </a:r>
            <a:r>
              <a:rPr lang="en-US" altLang="en-US" sz="1400" i="1" dirty="0"/>
              <a:t>Both</a:t>
            </a:r>
            <a:r>
              <a:rPr lang="en-US" altLang="en-US" sz="1400" dirty="0"/>
              <a:t> (Person A: S3 structure, Person B: partitioning)</a:t>
            </a:r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13B62F-0112-D0DB-D351-06F640782E65}"/>
              </a:ext>
            </a:extLst>
          </p:cNvPr>
          <p:cNvSpPr txBox="1"/>
          <p:nvPr/>
        </p:nvSpPr>
        <p:spPr>
          <a:xfrm>
            <a:off x="4953001" y="1597581"/>
            <a:ext cx="226313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/>
              <a:t>  Create Step Functions state machine (Initialize → Map → Summarize)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/>
              <a:t>  Configure input payloads with </a:t>
            </a:r>
            <a:r>
              <a:rPr lang="en-US" altLang="en-US" sz="1400" dirty="0" err="1"/>
              <a:t>file_limit</a:t>
            </a:r>
            <a:r>
              <a:rPr lang="en-US" altLang="en-US" sz="1400" dirty="0"/>
              <a:t>, </a:t>
            </a:r>
            <a:r>
              <a:rPr lang="en-US" altLang="en-US" sz="1400" dirty="0" err="1"/>
              <a:t>batch_size</a:t>
            </a:r>
            <a:r>
              <a:rPr lang="en-US" altLang="en-US" sz="1400" dirty="0"/>
              <a:t>, </a:t>
            </a:r>
            <a:r>
              <a:rPr lang="en-US" altLang="en-US" sz="1400" dirty="0" err="1"/>
              <a:t>etc</a:t>
            </a:r>
            <a:endParaRPr lang="en-US" altLang="en-US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/>
              <a:t>  Test full 1GB run with 11 partitions and monitor via CloudWatch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/>
              <a:t>  Troubleshoot cold starts, logging, and </a:t>
            </a:r>
            <a:r>
              <a:rPr lang="en-US" altLang="en-US" sz="1400" dirty="0" err="1"/>
              <a:t>result_path</a:t>
            </a:r>
            <a:r>
              <a:rPr lang="en-US" altLang="en-US" sz="1400" dirty="0"/>
              <a:t> correctness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/>
              <a:t>  Assigned to:</a:t>
            </a:r>
            <a:r>
              <a:rPr lang="en-US" altLang="en-US" sz="1400" dirty="0"/>
              <a:t> </a:t>
            </a:r>
            <a:r>
              <a:rPr lang="en-US" altLang="en-US" sz="1400" i="1" dirty="0"/>
              <a:t>Person A (lead)</a:t>
            </a:r>
            <a:r>
              <a:rPr lang="en-US" altLang="en-US" sz="1400" dirty="0"/>
              <a:t>, Person B (support)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71CC18-5EC2-90B9-D54C-FD3AC5EF73BF}"/>
              </a:ext>
            </a:extLst>
          </p:cNvPr>
          <p:cNvSpPr txBox="1"/>
          <p:nvPr/>
        </p:nvSpPr>
        <p:spPr>
          <a:xfrm>
            <a:off x="7566660" y="1550908"/>
            <a:ext cx="229362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/>
              <a:t>  Run experiments: vary batch size (32 → 512), vary data size (1–12.6GB)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/>
              <a:t>  Log runtime, memory use, and cost via CloudWatch + AWS calculator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/>
              <a:t>  Collect results with </a:t>
            </a:r>
            <a:r>
              <a:rPr lang="en-US" altLang="en-US" sz="1400" dirty="0" err="1"/>
              <a:t>aws</a:t>
            </a:r>
            <a:r>
              <a:rPr lang="en-US" altLang="en-US" sz="1400" dirty="0"/>
              <a:t> s3 sync + stats.py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/>
              <a:t>  Run </a:t>
            </a:r>
            <a:r>
              <a:rPr lang="en-US" altLang="en-US" sz="1400" dirty="0" err="1"/>
              <a:t>PyTest</a:t>
            </a:r>
            <a:r>
              <a:rPr lang="en-US" altLang="en-US" sz="1400" dirty="0"/>
              <a:t> unit tests on all pipeline components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/>
              <a:t>  Assigned to:</a:t>
            </a:r>
            <a:r>
              <a:rPr lang="en-US" altLang="en-US" sz="1400" dirty="0"/>
              <a:t> </a:t>
            </a:r>
            <a:r>
              <a:rPr lang="en-US" altLang="en-US" sz="1400" i="1" dirty="0"/>
              <a:t>Both</a:t>
            </a:r>
            <a:endParaRPr lang="en-US" altLang="en-US" sz="1400" dirty="0"/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D76722-0BBF-DA3D-1A2A-88758D6C6216}"/>
              </a:ext>
            </a:extLst>
          </p:cNvPr>
          <p:cNvSpPr txBox="1"/>
          <p:nvPr/>
        </p:nvSpPr>
        <p:spPr>
          <a:xfrm>
            <a:off x="2450309" y="1597581"/>
            <a:ext cx="231218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/>
              <a:t>  Build Initialize Lambda (generates </a:t>
            </a:r>
            <a:r>
              <a:rPr lang="en-US" altLang="en-US" sz="1400" dirty="0" err="1"/>
              <a:t>payload.json</a:t>
            </a:r>
            <a:r>
              <a:rPr lang="en-US" altLang="en-US" sz="1400" dirty="0"/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/>
              <a:t>  Build Inference Lambda (loads </a:t>
            </a:r>
            <a:r>
              <a:rPr lang="en-US" altLang="en-US" sz="1400" dirty="0" err="1"/>
              <a:t>AstroMAE</a:t>
            </a:r>
            <a:r>
              <a:rPr lang="en-US" altLang="en-US" sz="1400" dirty="0"/>
              <a:t>, runs on partition)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/>
              <a:t>  Build Summarizer Lambda (merges result JSONs)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/>
              <a:t>  Test each Lambda locally and in isolation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/>
              <a:t>  Assigned to:</a:t>
            </a:r>
            <a:r>
              <a:rPr lang="en-US" altLang="en-US" sz="1400" dirty="0"/>
              <a:t> </a:t>
            </a:r>
            <a:r>
              <a:rPr lang="en-US" altLang="en-US" sz="1400" i="1" dirty="0"/>
              <a:t>Person B (lead)</a:t>
            </a:r>
            <a:r>
              <a:rPr lang="en-US" altLang="en-US" sz="1400" dirty="0"/>
              <a:t>, Person A (review)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A8BC87-2294-E193-A15A-B894749D92C9}"/>
              </a:ext>
            </a:extLst>
          </p:cNvPr>
          <p:cNvCxnSpPr/>
          <p:nvPr/>
        </p:nvCxnSpPr>
        <p:spPr>
          <a:xfrm>
            <a:off x="2278380" y="1406843"/>
            <a:ext cx="0" cy="5451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FB994CD-2183-1475-8F52-A2BA69BF84DF}"/>
              </a:ext>
            </a:extLst>
          </p:cNvPr>
          <p:cNvCxnSpPr/>
          <p:nvPr/>
        </p:nvCxnSpPr>
        <p:spPr>
          <a:xfrm>
            <a:off x="4831080" y="1406842"/>
            <a:ext cx="0" cy="5451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2100D88-9640-59E8-F447-884CA90F5B20}"/>
              </a:ext>
            </a:extLst>
          </p:cNvPr>
          <p:cNvCxnSpPr/>
          <p:nvPr/>
        </p:nvCxnSpPr>
        <p:spPr>
          <a:xfrm>
            <a:off x="7414260" y="1406843"/>
            <a:ext cx="0" cy="5451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745B3C-2434-6C3A-BCC6-CDF09CB8B51C}"/>
              </a:ext>
            </a:extLst>
          </p:cNvPr>
          <p:cNvCxnSpPr/>
          <p:nvPr/>
        </p:nvCxnSpPr>
        <p:spPr>
          <a:xfrm>
            <a:off x="9982200" y="1376483"/>
            <a:ext cx="0" cy="5451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BC6724A-7D13-E19E-CBEC-2930C27F2091}"/>
              </a:ext>
            </a:extLst>
          </p:cNvPr>
          <p:cNvSpPr txBox="1"/>
          <p:nvPr/>
        </p:nvSpPr>
        <p:spPr>
          <a:xfrm>
            <a:off x="10104121" y="1562933"/>
            <a:ext cx="189738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/>
              <a:t>  Finalize slides, diagrams, and speaker notes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/>
              <a:t>  Record video (all members present and speaking)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/>
              <a:t>  Submit final code (</a:t>
            </a:r>
            <a:r>
              <a:rPr lang="en-US" altLang="en-US" sz="1400" dirty="0" err="1"/>
              <a:t>Jupyter</a:t>
            </a:r>
            <a:r>
              <a:rPr lang="en-US" altLang="en-US" sz="1400" dirty="0"/>
              <a:t> / .</a:t>
            </a:r>
            <a:r>
              <a:rPr lang="en-US" altLang="en-US" sz="1400" dirty="0" err="1"/>
              <a:t>py</a:t>
            </a:r>
            <a:r>
              <a:rPr lang="en-US" altLang="en-US" sz="1400" dirty="0"/>
              <a:t>) to GitHub repo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/>
              <a:t>  Write report: results, lessons learned, future ideas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/>
              <a:t>  Assigned to:</a:t>
            </a:r>
            <a:r>
              <a:rPr lang="en-US" altLang="en-US" sz="1400" dirty="0"/>
              <a:t> </a:t>
            </a:r>
            <a:r>
              <a:rPr lang="en-US" altLang="en-US" sz="1400" i="1" dirty="0"/>
              <a:t>Both</a:t>
            </a:r>
            <a:endParaRPr lang="en-US" alt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98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8D4F2-23B1-E3BA-C699-71F5D2B72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ECAB12-801F-2A6B-8345-926C2B9BFBF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1841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8390895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74565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D9AAC6-571B-4B90-4308-DA95F1A1A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354936"/>
              </p:ext>
            </p:extLst>
          </p:nvPr>
        </p:nvGraphicFramePr>
        <p:xfrm>
          <a:off x="4204335" y="0"/>
          <a:ext cx="3890010" cy="518160"/>
        </p:xfrm>
        <a:graphic>
          <a:graphicData uri="http://schemas.openxmlformats.org/drawingml/2006/table">
            <a:tbl>
              <a:tblPr/>
              <a:tblGrid>
                <a:gridCol w="3890010">
                  <a:extLst>
                    <a:ext uri="{9D8B030D-6E8A-4147-A177-3AD203B41FA5}">
                      <a16:colId xmlns:a16="http://schemas.microsoft.com/office/drawing/2014/main" val="28014297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Impact, Risks, Next Steps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72794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9CDADD6-54F4-DA07-D3F8-23AE19EA4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446087"/>
              </p:ext>
            </p:extLst>
          </p:nvPr>
        </p:nvGraphicFramePr>
        <p:xfrm>
          <a:off x="7024947" y="518160"/>
          <a:ext cx="5250180" cy="5553392"/>
        </p:xfrm>
        <a:graphic>
          <a:graphicData uri="http://schemas.openxmlformats.org/drawingml/2006/table">
            <a:tbl>
              <a:tblPr/>
              <a:tblGrid>
                <a:gridCol w="5250180">
                  <a:extLst>
                    <a:ext uri="{9D8B030D-6E8A-4147-A177-3AD203B41FA5}">
                      <a16:colId xmlns:a16="http://schemas.microsoft.com/office/drawing/2014/main" val="125190706"/>
                    </a:ext>
                  </a:extLst>
                </a:gridCol>
              </a:tblGrid>
              <a:tr h="5553392">
                <a:tc>
                  <a:txBody>
                    <a:bodyPr/>
                    <a:lstStyle/>
                    <a:p>
                      <a:r>
                        <a:rPr lang="en-US" sz="2000" b="1" u="sng" dirty="0"/>
                        <a:t>Risks &amp; Next Steps:</a:t>
                      </a:r>
                    </a:p>
                    <a:p>
                      <a:endParaRPr lang="en-US" sz="2000" b="1" dirty="0"/>
                    </a:p>
                    <a:p>
                      <a:r>
                        <a:rPr lang="en-US" sz="1600" b="1" dirty="0"/>
                        <a:t>Risks &amp; Mitigations</a:t>
                      </a:r>
                    </a:p>
                    <a:p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Cold-start delays in Lambda</a:t>
                      </a:r>
                      <a:r>
                        <a:rPr lang="en-US" sz="1600" dirty="0"/>
                        <a:t> → Use larger batch sizes + warm container strategy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S3 read/write bottlenecks</a:t>
                      </a:r>
                      <a:r>
                        <a:rPr lang="en-US" sz="1600" dirty="0"/>
                        <a:t> → Use regional buckets and prefetching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Budget overrun</a:t>
                      </a:r>
                      <a:r>
                        <a:rPr lang="en-US" sz="1600" dirty="0"/>
                        <a:t> → Use AWS spot instances for larger testing or cap partition count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600" dirty="0"/>
                    </a:p>
                    <a:p>
                      <a:r>
                        <a:rPr lang="en-US" sz="1600" b="1" dirty="0"/>
                        <a:t>Immediate Next Steps</a:t>
                      </a:r>
                    </a:p>
                    <a:p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Confirm final dataset source &amp; partition size (25MB? 100MB?)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Validate AWS permissions &amp; quotas for Lambda, Step Functions, and S3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Schedule test run (1GB, 11 files) and dry run state machine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Get approval for AWS credits (if needed)</a:t>
                      </a:r>
                    </a:p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792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59746F5-2BCA-B4FF-DFBE-47F35A3EBC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672191"/>
              </p:ext>
            </p:extLst>
          </p:nvPr>
        </p:nvGraphicFramePr>
        <p:xfrm>
          <a:off x="157018" y="661555"/>
          <a:ext cx="5938982" cy="6187440"/>
        </p:xfrm>
        <a:graphic>
          <a:graphicData uri="http://schemas.openxmlformats.org/drawingml/2006/table">
            <a:tbl>
              <a:tblPr/>
              <a:tblGrid>
                <a:gridCol w="5938982">
                  <a:extLst>
                    <a:ext uri="{9D8B030D-6E8A-4147-A177-3AD203B41FA5}">
                      <a16:colId xmlns:a16="http://schemas.microsoft.com/office/drawing/2014/main" val="3941087839"/>
                    </a:ext>
                  </a:extLst>
                </a:gridCol>
              </a:tblGrid>
              <a:tr h="5646420">
                <a:tc>
                  <a:txBody>
                    <a:bodyPr/>
                    <a:lstStyle/>
                    <a:p>
                      <a:r>
                        <a:rPr lang="en-US" sz="2000" b="1" u="sng" dirty="0"/>
                        <a:t>Impact &amp; Future Use:</a:t>
                      </a:r>
                    </a:p>
                    <a:p>
                      <a:endParaRPr lang="en-US" sz="2000" b="1" dirty="0"/>
                    </a:p>
                    <a:p>
                      <a:r>
                        <a:rPr lang="en-US" sz="1600" b="1" dirty="0"/>
                        <a:t>Scientific &amp; Educational Impact</a:t>
                      </a:r>
                    </a:p>
                    <a:p>
                      <a:endParaRPr lang="en-US" sz="1600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Enables </a:t>
                      </a:r>
                      <a:r>
                        <a:rPr lang="en-US" sz="1600" b="1" dirty="0"/>
                        <a:t>low-cost, scalable redshift estimation</a:t>
                      </a:r>
                      <a:r>
                        <a:rPr lang="en-US" sz="1600" dirty="0"/>
                        <a:t>—critical for galaxy surveys &amp; cosmology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Architecture generalizes to other inference tasks (e.g., anomaly detection, transient alerts)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Public S3 + modular code = </a:t>
                      </a:r>
                      <a:r>
                        <a:rPr lang="en-US" sz="1600" b="1" dirty="0"/>
                        <a:t>reproducible, reusable</a:t>
                      </a:r>
                      <a:r>
                        <a:rPr lang="en-US" sz="1600" dirty="0"/>
                        <a:t> pipeline for research &amp; classroom use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b="1" dirty="0"/>
                        <a:t>Project Predictions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Total inference time reduced by approximately </a:t>
                      </a:r>
                      <a:r>
                        <a:rPr lang="en-US" sz="1400" b="1" dirty="0"/>
                        <a:t>90%</a:t>
                      </a:r>
                      <a:r>
                        <a:rPr lang="en-US" sz="1400" dirty="0"/>
                        <a:t>, from ~10 minutes to </a:t>
                      </a:r>
                      <a:r>
                        <a:rPr lang="en-US" sz="1400" b="1" dirty="0"/>
                        <a:t>under 1 minute</a:t>
                      </a:r>
                      <a:r>
                        <a:rPr lang="en-US" sz="1400" dirty="0"/>
                        <a:t> per 500,000 images using parallel AWS Lambda functions.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Cost per inference run cut by approximately </a:t>
                      </a:r>
                      <a:r>
                        <a:rPr lang="en-US" sz="1400" b="1" dirty="0"/>
                        <a:t>75%</a:t>
                      </a:r>
                      <a:r>
                        <a:rPr lang="en-US" sz="1400" dirty="0"/>
                        <a:t>, from ~$1.60 (GPU cluster) to </a:t>
                      </a:r>
                      <a:r>
                        <a:rPr lang="en-US" sz="1400" b="1" dirty="0"/>
                        <a:t>~$0.40</a:t>
                      </a:r>
                      <a:r>
                        <a:rPr lang="en-US" sz="1400" dirty="0"/>
                        <a:t> using a serverless architecture.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Capable of processing </a:t>
                      </a:r>
                      <a:r>
                        <a:rPr lang="en-US" sz="1400" b="1" dirty="0"/>
                        <a:t>12.6 GB of astronomy image data</a:t>
                      </a:r>
                      <a:r>
                        <a:rPr lang="en-US" sz="1400" dirty="0"/>
                        <a:t> efficiently, using partitioned S3 storage (e.g., 100MB chunks).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Projected </a:t>
                      </a:r>
                      <a:r>
                        <a:rPr lang="en-US" sz="1400" b="1" dirty="0"/>
                        <a:t>throughput of 8,000–10,000 images per second</a:t>
                      </a:r>
                      <a:r>
                        <a:rPr lang="en-US" sz="1400" dirty="0"/>
                        <a:t>, depending on batch size and concurrency level.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Designed to be </a:t>
                      </a:r>
                      <a:r>
                        <a:rPr lang="en-US" sz="1400" b="1" dirty="0"/>
                        <a:t>reusable and adaptable</a:t>
                      </a:r>
                      <a:r>
                        <a:rPr lang="en-US" sz="1400" dirty="0"/>
                        <a:t> to other AI models and astronomical datasets with minimal changes.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Operational savings scale with usage</a:t>
                      </a:r>
                      <a:r>
                        <a:rPr lang="en-US" sz="1400" dirty="0"/>
                        <a:t>—multiple runs translate to significant reductions in total compute time and cloud costs.</a:t>
                      </a:r>
                    </a:p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528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801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67597-BA12-BB24-90D9-573541091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77CD06-AD3C-3CA6-C3FF-68D34EA7E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048233"/>
              </p:ext>
            </p:extLst>
          </p:nvPr>
        </p:nvGraphicFramePr>
        <p:xfrm>
          <a:off x="5044440" y="0"/>
          <a:ext cx="2103120" cy="518160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2481621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Deliverables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071455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2617DD-A615-4AA5-F38D-B211B42E7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317374"/>
              </p:ext>
            </p:extLst>
          </p:nvPr>
        </p:nvGraphicFramePr>
        <p:xfrm>
          <a:off x="1109799" y="1251562"/>
          <a:ext cx="9972402" cy="3078480"/>
        </p:xfrm>
        <a:graphic>
          <a:graphicData uri="http://schemas.openxmlformats.org/drawingml/2006/table">
            <a:tbl>
              <a:tblPr/>
              <a:tblGrid>
                <a:gridCol w="3324134">
                  <a:extLst>
                    <a:ext uri="{9D8B030D-6E8A-4147-A177-3AD203B41FA5}">
                      <a16:colId xmlns:a16="http://schemas.microsoft.com/office/drawing/2014/main" val="2223049023"/>
                    </a:ext>
                  </a:extLst>
                </a:gridCol>
                <a:gridCol w="3324134">
                  <a:extLst>
                    <a:ext uri="{9D8B030D-6E8A-4147-A177-3AD203B41FA5}">
                      <a16:colId xmlns:a16="http://schemas.microsoft.com/office/drawing/2014/main" val="1583863194"/>
                    </a:ext>
                  </a:extLst>
                </a:gridCol>
                <a:gridCol w="3324134">
                  <a:extLst>
                    <a:ext uri="{9D8B030D-6E8A-4147-A177-3AD203B41FA5}">
                      <a16:colId xmlns:a16="http://schemas.microsoft.com/office/drawing/2014/main" val="1605071052"/>
                    </a:ext>
                  </a:extLst>
                </a:gridCol>
              </a:tblGrid>
              <a:tr h="190760">
                <a:tc>
                  <a:txBody>
                    <a:bodyPr/>
                    <a:lstStyle/>
                    <a:p>
                      <a:r>
                        <a:rPr lang="en-US" sz="2000" dirty="0"/>
                        <a:t>Deliverable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Format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Due Week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085141"/>
                  </a:ext>
                </a:extLst>
              </a:tr>
              <a:tr h="190760">
                <a:tc>
                  <a:txBody>
                    <a:bodyPr/>
                    <a:lstStyle/>
                    <a:p>
                      <a:r>
                        <a:rPr lang="en-US" sz="2000" dirty="0"/>
                        <a:t>Cleaned &amp; partitioned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.parquet files in S3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Week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111733"/>
                  </a:ext>
                </a:extLst>
              </a:tr>
              <a:tr h="337498">
                <a:tc>
                  <a:txBody>
                    <a:bodyPr/>
                    <a:lstStyle/>
                    <a:p>
                      <a:r>
                        <a:rPr lang="en-US" sz="2000"/>
                        <a:t>Working CAI pipeline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AWS Step Function + Lambda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Week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299697"/>
                  </a:ext>
                </a:extLst>
              </a:tr>
              <a:tr h="190760">
                <a:tc>
                  <a:txBody>
                    <a:bodyPr/>
                    <a:lstStyle/>
                    <a:p>
                      <a:r>
                        <a:rPr lang="en-US" sz="2000" dirty="0"/>
                        <a:t>Benchmark results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.csv files + charts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Week 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069749"/>
                  </a:ext>
                </a:extLst>
              </a:tr>
              <a:tr h="190760">
                <a:tc>
                  <a:txBody>
                    <a:bodyPr/>
                    <a:lstStyle/>
                    <a:p>
                      <a:r>
                        <a:rPr lang="en-US" sz="2000"/>
                        <a:t>Final code &amp; notebook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GitHub (.</a:t>
                      </a:r>
                      <a:r>
                        <a:rPr lang="en-US" sz="2000" dirty="0" err="1"/>
                        <a:t>py</a:t>
                      </a:r>
                      <a:r>
                        <a:rPr lang="en-US" sz="2000" dirty="0"/>
                        <a:t> or .</a:t>
                      </a:r>
                      <a:r>
                        <a:rPr lang="en-US" sz="2000" dirty="0" err="1"/>
                        <a:t>ipynb</a:t>
                      </a:r>
                      <a:r>
                        <a:rPr lang="en-US" sz="20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Week 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4817535"/>
                  </a:ext>
                </a:extLst>
              </a:tr>
              <a:tr h="190760">
                <a:tc>
                  <a:txBody>
                    <a:bodyPr/>
                    <a:lstStyle/>
                    <a:p>
                      <a:r>
                        <a:rPr lang="en-US" sz="2000"/>
                        <a:t>Written report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PDF or Markdown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Week 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149146"/>
                  </a:ext>
                </a:extLst>
              </a:tr>
              <a:tr h="337498">
                <a:tc>
                  <a:txBody>
                    <a:bodyPr/>
                    <a:lstStyle/>
                    <a:p>
                      <a:r>
                        <a:rPr lang="en-US" sz="2000"/>
                        <a:t>Final presentation video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10-min team video (all members)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Week 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9987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77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CCF1F-042B-821E-558A-58E8B8B36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A13C734-7326-F093-E34F-B49B1DF28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796748"/>
              </p:ext>
            </p:extLst>
          </p:nvPr>
        </p:nvGraphicFramePr>
        <p:xfrm>
          <a:off x="342900" y="1400470"/>
          <a:ext cx="6576060" cy="579120"/>
        </p:xfrm>
        <a:graphic>
          <a:graphicData uri="http://schemas.openxmlformats.org/drawingml/2006/table">
            <a:tbl>
              <a:tblPr/>
              <a:tblGrid>
                <a:gridCol w="6576060">
                  <a:extLst>
                    <a:ext uri="{9D8B030D-6E8A-4147-A177-3AD203B41FA5}">
                      <a16:colId xmlns:a16="http://schemas.microsoft.com/office/drawing/2014/main" val="18342507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Astronomical surveys generate massive image datasets, but traditional compute pipelines struggle to scale cost-effectively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62600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1D644DA-0B56-DBF9-3A41-3D50BCB9C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404899"/>
              </p:ext>
            </p:extLst>
          </p:nvPr>
        </p:nvGraphicFramePr>
        <p:xfrm>
          <a:off x="1743075" y="-131255"/>
          <a:ext cx="9010650" cy="702289"/>
        </p:xfrm>
        <a:graphic>
          <a:graphicData uri="http://schemas.openxmlformats.org/drawingml/2006/table">
            <a:tbl>
              <a:tblPr/>
              <a:tblGrid>
                <a:gridCol w="9010650">
                  <a:extLst>
                    <a:ext uri="{9D8B030D-6E8A-4147-A177-3AD203B41FA5}">
                      <a16:colId xmlns:a16="http://schemas.microsoft.com/office/drawing/2014/main" val="3770253402"/>
                    </a:ext>
                  </a:extLst>
                </a:gridCol>
              </a:tblGrid>
              <a:tr h="702289">
                <a:tc>
                  <a:txBody>
                    <a:bodyPr/>
                    <a:lstStyle/>
                    <a:p>
                      <a:pPr algn="ctr"/>
                      <a:r>
                        <a:rPr lang="en-US" sz="2800" b="1" u="none" dirty="0"/>
                        <a:t>Overview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0607215"/>
                  </a:ext>
                </a:extLst>
              </a:tr>
            </a:tbl>
          </a:graphicData>
        </a:graphic>
      </p:graphicFrame>
      <p:sp>
        <p:nvSpPr>
          <p:cNvPr id="9" name="AutoShape 2" descr="Uploaded image">
            <a:extLst>
              <a:ext uri="{FF2B5EF4-FFF2-40B4-BE49-F238E27FC236}">
                <a16:creationId xmlns:a16="http://schemas.microsoft.com/office/drawing/2014/main" id="{8DCE5A42-6A99-E8EF-3C31-C15D680B64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Uploaded image">
            <a:extLst>
              <a:ext uri="{FF2B5EF4-FFF2-40B4-BE49-F238E27FC236}">
                <a16:creationId xmlns:a16="http://schemas.microsoft.com/office/drawing/2014/main" id="{FA61F7C7-79F0-CC05-CE29-3BFA24F168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-209006"/>
            <a:ext cx="3942806" cy="394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 descr="A diagram of a software project&#10;&#10;AI-generated content may be incorrect.">
            <a:extLst>
              <a:ext uri="{FF2B5EF4-FFF2-40B4-BE49-F238E27FC236}">
                <a16:creationId xmlns:a16="http://schemas.microsoft.com/office/drawing/2014/main" id="{7A53E539-4003-9DB6-3C0D-0FF990E7A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257" y="1202407"/>
            <a:ext cx="4948283" cy="47579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33B787-F8E5-5836-4499-A4B422188DA9}"/>
              </a:ext>
            </a:extLst>
          </p:cNvPr>
          <p:cNvSpPr txBox="1"/>
          <p:nvPr/>
        </p:nvSpPr>
        <p:spPr>
          <a:xfrm>
            <a:off x="342900" y="2724157"/>
            <a:ext cx="62484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500 000 galaxy images → classifications in ≈ 60 sec, all on AWS serverless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500 K </a:t>
            </a:r>
            <a:r>
              <a:rPr lang="en-US" sz="1600" dirty="0" err="1"/>
              <a:t>imgs</a:t>
            </a:r>
            <a:r>
              <a:rPr lang="en-US" sz="1600" dirty="0"/>
              <a:t> / run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&lt; 1 min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≈ $0.40 cost</a:t>
            </a:r>
          </a:p>
          <a:p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B4BD8C-0DF0-C70E-0CA7-5AF229F981F3}"/>
              </a:ext>
            </a:extLst>
          </p:cNvPr>
          <p:cNvSpPr txBox="1"/>
          <p:nvPr/>
        </p:nvSpPr>
        <p:spPr>
          <a:xfrm>
            <a:off x="142331" y="2268710"/>
            <a:ext cx="1600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Project Goal: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85063-EEA8-ECD1-572E-8C0FDAF629ED}"/>
              </a:ext>
            </a:extLst>
          </p:cNvPr>
          <p:cNvSpPr txBox="1"/>
          <p:nvPr/>
        </p:nvSpPr>
        <p:spPr>
          <a:xfrm>
            <a:off x="152400" y="93427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Challenge: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A48DA5-8F05-399E-3B31-2FF253053495}"/>
              </a:ext>
            </a:extLst>
          </p:cNvPr>
          <p:cNvSpPr txBox="1"/>
          <p:nvPr/>
        </p:nvSpPr>
        <p:spPr>
          <a:xfrm>
            <a:off x="124460" y="4102933"/>
            <a:ext cx="392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High-Level Solution &amp; Architecture: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55DC7E-3615-E5F0-72B4-93920DFB5262}"/>
              </a:ext>
            </a:extLst>
          </p:cNvPr>
          <p:cNvSpPr txBox="1"/>
          <p:nvPr/>
        </p:nvSpPr>
        <p:spPr>
          <a:xfrm>
            <a:off x="342900" y="4737460"/>
            <a:ext cx="64617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Step Functions orchestrate distributed Lambda jobs using a Distributed Map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Each Lambda pulls a partition from S3, loads the pretrained </a:t>
            </a:r>
            <a:r>
              <a:rPr lang="en-US" sz="1600" dirty="0" err="1"/>
              <a:t>AstroMAE</a:t>
            </a:r>
            <a:r>
              <a:rPr lang="en-US" sz="1600" dirty="0"/>
              <a:t> model, and runs inference independently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Final results are merged by a summarizing Lambda and stored back to S3</a:t>
            </a:r>
          </a:p>
        </p:txBody>
      </p:sp>
    </p:spTree>
    <p:extLst>
      <p:ext uri="{BB962C8B-B14F-4D97-AF65-F5344CB8AC3E}">
        <p14:creationId xmlns:p14="http://schemas.microsoft.com/office/powerpoint/2010/main" val="717802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EB0AAAC-8F4A-6263-B920-1BD1F79F7C0E}"/>
              </a:ext>
            </a:extLst>
          </p:cNvPr>
          <p:cNvSpPr txBox="1"/>
          <p:nvPr/>
        </p:nvSpPr>
        <p:spPr>
          <a:xfrm>
            <a:off x="4396740" y="74414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Problem &amp; 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81F1F5-9178-948E-8B69-2AE637A5D25C}"/>
              </a:ext>
            </a:extLst>
          </p:cNvPr>
          <p:cNvSpPr txBox="1"/>
          <p:nvPr/>
        </p:nvSpPr>
        <p:spPr>
          <a:xfrm>
            <a:off x="348526" y="2213500"/>
            <a:ext cx="603504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Why This Problem Matters:</a:t>
            </a:r>
          </a:p>
          <a:p>
            <a:endParaRPr lang="en-US" sz="1600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/>
              <a:t>  Modern astronomical surveys (LSST, DESI) generate </a:t>
            </a:r>
            <a:r>
              <a:rPr lang="en-US" altLang="en-US" sz="1600" b="1" dirty="0"/>
              <a:t>petabytes of imaging data</a:t>
            </a:r>
            <a:endParaRPr lang="en-US" altLang="en-US" sz="16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/>
              <a:t>  Redshift estimation</a:t>
            </a:r>
            <a:r>
              <a:rPr lang="en-US" altLang="en-US" sz="1600" dirty="0"/>
              <a:t> is critical for cosmology, used in galaxy classification, large-scale structure, and dark energy studies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/>
              <a:t>  Traditional compute clusters are </a:t>
            </a:r>
            <a:r>
              <a:rPr lang="en-US" altLang="en-US" sz="1600" b="1" dirty="0"/>
              <a:t>costly</a:t>
            </a:r>
            <a:r>
              <a:rPr lang="en-US" altLang="en-US" sz="1600" dirty="0"/>
              <a:t> and </a:t>
            </a:r>
            <a:r>
              <a:rPr lang="en-US" altLang="en-US" sz="1600" b="1" dirty="0"/>
              <a:t>slow to scale</a:t>
            </a:r>
            <a:r>
              <a:rPr lang="en-US" altLang="en-US" sz="1600" dirty="0"/>
              <a:t> for large inference workloads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B3D4C-5FCA-8827-3B80-CD770D56D31C}"/>
              </a:ext>
            </a:extLst>
          </p:cNvPr>
          <p:cNvSpPr txBox="1"/>
          <p:nvPr/>
        </p:nvSpPr>
        <p:spPr>
          <a:xfrm>
            <a:off x="190500" y="972553"/>
            <a:ext cx="1200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“We want to design a serverless, scalable AI inference pipeline on AWS that classifies large batches of astronomy images using a pretrained </a:t>
            </a:r>
            <a:r>
              <a:rPr lang="en-US" i="1" dirty="0" err="1"/>
              <a:t>AstroMAE</a:t>
            </a:r>
            <a:r>
              <a:rPr lang="en-US" i="1" dirty="0"/>
              <a:t> model—fast, parallel, and cost-efficient.”</a:t>
            </a: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0378C6D4-285A-E74B-3B7D-8165A9225FD4}"/>
              </a:ext>
            </a:extLst>
          </p:cNvPr>
          <p:cNvPicPr>
            <a:picLocks noGrp="1" noChangeAspect="1" noChangeArrowheads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6758940" y="2213500"/>
            <a:ext cx="5084534" cy="303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156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1F020-217B-56C3-9C2B-78B4D43B9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7AD72CB5-25D2-A446-DDF2-AAC3D451902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" r="2970"/>
          <a:stretch>
            <a:fillRect/>
          </a:stretch>
        </p:blipFill>
        <p:spPr>
          <a:xfrm>
            <a:off x="7450403" y="4234836"/>
            <a:ext cx="3973934" cy="2235338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FB716A5-34D7-2754-50D5-4B478C43624A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1841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31223659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23762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D7FCFA-B173-D6AA-8AA3-9D0E950DB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909674"/>
              </p:ext>
            </p:extLst>
          </p:nvPr>
        </p:nvGraphicFramePr>
        <p:xfrm>
          <a:off x="144780" y="4001294"/>
          <a:ext cx="5471160" cy="2468880"/>
        </p:xfrm>
        <a:graphic>
          <a:graphicData uri="http://schemas.openxmlformats.org/drawingml/2006/table">
            <a:tbl>
              <a:tblPr/>
              <a:tblGrid>
                <a:gridCol w="5471160">
                  <a:extLst>
                    <a:ext uri="{9D8B030D-6E8A-4147-A177-3AD203B41FA5}">
                      <a16:colId xmlns:a16="http://schemas.microsoft.com/office/drawing/2014/main" val="3719049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b="1" dirty="0"/>
                        <a:t>Why This Dataset?</a:t>
                      </a:r>
                    </a:p>
                    <a:p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</a:t>
                      </a:r>
                      <a:r>
                        <a:rPr lang="en-US" sz="1400" dirty="0"/>
                        <a:t>cientifically relevant: realistic image content, label quality (for supervised tasks)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Easily partitioned for serverless compute environments (batching + S3 access)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Publicly accessible and reproducible for benchmarking</a:t>
                      </a:r>
                    </a:p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0407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DCC458B-8098-DA6F-3085-EE5D4390C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502168"/>
              </p:ext>
            </p:extLst>
          </p:nvPr>
        </p:nvGraphicFramePr>
        <p:xfrm>
          <a:off x="7450403" y="577832"/>
          <a:ext cx="4869180" cy="3545978"/>
        </p:xfrm>
        <a:graphic>
          <a:graphicData uri="http://schemas.openxmlformats.org/drawingml/2006/table">
            <a:tbl>
              <a:tblPr/>
              <a:tblGrid>
                <a:gridCol w="4869180">
                  <a:extLst>
                    <a:ext uri="{9D8B030D-6E8A-4147-A177-3AD203B41FA5}">
                      <a16:colId xmlns:a16="http://schemas.microsoft.com/office/drawing/2014/main" val="2854303199"/>
                    </a:ext>
                  </a:extLst>
                </a:gridCol>
              </a:tblGrid>
              <a:tr h="3545978">
                <a:tc>
                  <a:txBody>
                    <a:bodyPr/>
                    <a:lstStyle/>
                    <a:p>
                      <a:r>
                        <a:rPr lang="en-US" sz="2000" b="1" dirty="0"/>
                        <a:t>Storage &amp; Access Strategy:</a:t>
                      </a:r>
                    </a:p>
                    <a:p>
                      <a:endParaRPr lang="en-US" dirty="0"/>
                    </a:p>
                    <a:p>
                      <a:r>
                        <a:rPr lang="en-US" sz="1400" b="1" dirty="0"/>
                        <a:t>Input</a:t>
                      </a:r>
                      <a:r>
                        <a:rPr lang="en-US" sz="1400" dirty="0"/>
                        <a:t>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Original images partitioned using split_data.py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Uploaded to S3 → /</a:t>
                      </a:r>
                      <a:r>
                        <a:rPr lang="en-US" sz="1400" b="0" dirty="0" err="1"/>
                        <a:t>cosmicai</a:t>
                      </a:r>
                      <a:r>
                        <a:rPr lang="en-US" sz="1400" b="0" dirty="0"/>
                        <a:t>-data/100MB/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  <a:p>
                      <a:r>
                        <a:rPr lang="en-US" sz="1400" b="1" dirty="0"/>
                        <a:t>Pretrained model &amp; scripts</a:t>
                      </a:r>
                      <a:r>
                        <a:rPr lang="en-US" sz="1400" dirty="0"/>
                        <a:t> </a:t>
                      </a:r>
                      <a:r>
                        <a:rPr lang="en-US" sz="1400" b="1" dirty="0"/>
                        <a:t>stored in:</a:t>
                      </a:r>
                    </a:p>
                    <a:p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S3 → /</a:t>
                      </a:r>
                      <a:r>
                        <a:rPr lang="en-US" sz="1400" b="0" dirty="0" err="1"/>
                        <a:t>cosmicai</a:t>
                      </a:r>
                      <a:r>
                        <a:rPr lang="en-US" sz="1400" b="0" dirty="0"/>
                        <a:t>-data/Anomaly Detection/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  <a:p>
                      <a:r>
                        <a:rPr lang="en-US" sz="1400" b="1" dirty="0"/>
                        <a:t>Results written to</a:t>
                      </a:r>
                      <a:r>
                        <a:rPr lang="en-US" sz="1400" dirty="0"/>
                        <a:t>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S3 → /result-partition-100MB/...</a:t>
                      </a:r>
                    </a:p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36777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7CE525C-A176-AA5B-9BD4-8EB5C7E0ABF3}"/>
              </a:ext>
            </a:extLst>
          </p:cNvPr>
          <p:cNvSpPr txBox="1"/>
          <p:nvPr/>
        </p:nvSpPr>
        <p:spPr>
          <a:xfrm>
            <a:off x="4263390" y="0"/>
            <a:ext cx="366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Dataset &amp; Storage Plan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1F1EE8-8E45-3470-AF4F-5ABA4A0D955F}"/>
              </a:ext>
            </a:extLst>
          </p:cNvPr>
          <p:cNvSpPr txBox="1"/>
          <p:nvPr/>
        </p:nvSpPr>
        <p:spPr>
          <a:xfrm>
            <a:off x="144780" y="830601"/>
            <a:ext cx="614934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Dataset Overview:</a:t>
            </a:r>
          </a:p>
          <a:p>
            <a:endParaRPr lang="en-US" sz="1400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/>
              <a:t> Source:</a:t>
            </a:r>
            <a:r>
              <a:rPr lang="en-US" altLang="en-US" sz="1400" dirty="0"/>
              <a:t> Astronomy image archive (SDSS, LSST Simulated, or public sky survey via Google Drive)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/>
              <a:t> Content:</a:t>
            </a:r>
            <a:r>
              <a:rPr lang="en-US" altLang="en-US" sz="1400" dirty="0"/>
              <a:t> Multi-band telescope image tiles (FITS) used for galaxy classification &amp; redshift estimation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/>
              <a:t> Scale:</a:t>
            </a:r>
            <a:r>
              <a:rPr lang="en-US" altLang="en-US" sz="1400" dirty="0"/>
              <a:t> ~500,000 images ≈ </a:t>
            </a:r>
            <a:r>
              <a:rPr lang="en-US" altLang="en-US" sz="1400" b="1" dirty="0"/>
              <a:t>12.6 GB</a:t>
            </a:r>
            <a:r>
              <a:rPr lang="en-US" altLang="en-US" sz="1400" dirty="0"/>
              <a:t> (working set for inference)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/>
              <a:t> Format:</a:t>
            </a:r>
            <a:r>
              <a:rPr lang="en-US" altLang="en-US" sz="1400" dirty="0"/>
              <a:t> Converted and preprocessed into </a:t>
            </a:r>
            <a:r>
              <a:rPr lang="en-US" altLang="en-US" sz="1400" b="1" dirty="0"/>
              <a:t>100 MB Parquet chunks</a:t>
            </a:r>
            <a:r>
              <a:rPr lang="en-US" altLang="en-US" sz="1400" dirty="0"/>
              <a:t> to enable parallelism</a:t>
            </a:r>
          </a:p>
          <a:p>
            <a:endParaRPr lang="en-US" sz="1600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492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6559FA5-627B-A40B-A88C-37DA75947581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53645CC-2CE6-CFE0-DF1B-174774C04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4773499"/>
            <a:ext cx="7427310" cy="2959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63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https://gyazo.com/3e20e0f407fe391799af4cebd49547f0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E14B4AFB-5F81-7C31-E7F1-50B57F37B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678" y="22859"/>
            <a:ext cx="9201697" cy="68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0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DDE13-3340-9FA6-F18F-9D6E38A15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B9C497D-09AE-7A4A-FB8B-8CF934799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870355"/>
              </p:ext>
            </p:extLst>
          </p:nvPr>
        </p:nvGraphicFramePr>
        <p:xfrm>
          <a:off x="3689985" y="0"/>
          <a:ext cx="5935980" cy="518160"/>
        </p:xfrm>
        <a:graphic>
          <a:graphicData uri="http://schemas.openxmlformats.org/drawingml/2006/table">
            <a:tbl>
              <a:tblPr/>
              <a:tblGrid>
                <a:gridCol w="5935980">
                  <a:extLst>
                    <a:ext uri="{9D8B030D-6E8A-4147-A177-3AD203B41FA5}">
                      <a16:colId xmlns:a16="http://schemas.microsoft.com/office/drawing/2014/main" val="36202457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Cleaning &amp; Preprocessing Strategy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09873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2F8F2F-D3AD-59B2-3FAA-F32F0AEC6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588949"/>
              </p:ext>
            </p:extLst>
          </p:nvPr>
        </p:nvGraphicFramePr>
        <p:xfrm>
          <a:off x="205740" y="906780"/>
          <a:ext cx="6393180" cy="1706880"/>
        </p:xfrm>
        <a:graphic>
          <a:graphicData uri="http://schemas.openxmlformats.org/drawingml/2006/table">
            <a:tbl>
              <a:tblPr/>
              <a:tblGrid>
                <a:gridCol w="6393180">
                  <a:extLst>
                    <a:ext uri="{9D8B030D-6E8A-4147-A177-3AD203B41FA5}">
                      <a16:colId xmlns:a16="http://schemas.microsoft.com/office/drawing/2014/main" val="3935433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b="1" dirty="0"/>
                        <a:t>1.  Data Acquisition &amp; Sanitation</a:t>
                      </a:r>
                    </a:p>
                    <a:p>
                      <a:pPr marL="0" indent="0">
                        <a:buNone/>
                      </a:pPr>
                      <a:endParaRPr lang="en-US" sz="1400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Download raw image set (e.g., FITS files or equivalent) from </a:t>
                      </a:r>
                      <a:r>
                        <a:rPr lang="en-US" sz="1400" b="1" dirty="0"/>
                        <a:t>Google Drive</a:t>
                      </a:r>
                      <a:endParaRPr lang="en-US" sz="1400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Validate file integrity and remove corrupted/incomplete image tiles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Normalize image format and metadata (resize/crop, standardize channels if needed)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47445"/>
                  </a:ext>
                </a:extLst>
              </a:tr>
            </a:tbl>
          </a:graphicData>
        </a:graphic>
      </p:graphicFrame>
      <p:graphicFrame>
        <p:nvGraphicFramePr>
          <p:cNvPr id="7" name="Picture Placeholder 6">
            <a:extLst>
              <a:ext uri="{FF2B5EF4-FFF2-40B4-BE49-F238E27FC236}">
                <a16:creationId xmlns:a16="http://schemas.microsoft.com/office/drawing/2014/main" id="{DEA8517C-A8E2-84C1-32AA-125F9C71DCE8}"/>
              </a:ext>
            </a:extLst>
          </p:cNvPr>
          <p:cNvGraphicFramePr>
            <a:graphicFrameLocks noGrp="1"/>
          </p:cNvGraphicFramePr>
          <p:nvPr>
            <p:ph type="pic" sz="quarter" idx="4294967295"/>
            <p:extLst>
              <p:ext uri="{D42A27DB-BD31-4B8C-83A1-F6EECF244321}">
                <p14:modId xmlns:p14="http://schemas.microsoft.com/office/powerpoint/2010/main" val="4215149772"/>
              </p:ext>
            </p:extLst>
          </p:nvPr>
        </p:nvGraphicFramePr>
        <p:xfrm>
          <a:off x="152400" y="2609850"/>
          <a:ext cx="6393180" cy="1706880"/>
        </p:xfrm>
        <a:graphic>
          <a:graphicData uri="http://schemas.openxmlformats.org/drawingml/2006/table">
            <a:tbl>
              <a:tblPr/>
              <a:tblGrid>
                <a:gridCol w="6393180">
                  <a:extLst>
                    <a:ext uri="{9D8B030D-6E8A-4147-A177-3AD203B41FA5}">
                      <a16:colId xmlns:a16="http://schemas.microsoft.com/office/drawing/2014/main" val="3935433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2.  Partitioning Strategy</a:t>
                      </a:r>
                    </a:p>
                    <a:p>
                      <a:endParaRPr lang="en-US" sz="1400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Use **split_data.py** to divide full dataset (~12.6 GB) into </a:t>
                      </a:r>
                      <a:r>
                        <a:rPr lang="en-US" sz="1400" b="1" dirty="0"/>
                        <a:t>manageable chunks (e.g., 100MB each)</a:t>
                      </a:r>
                      <a:endParaRPr lang="en-US" sz="1400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Typical run for 1GB of data → 11 partitions @ 100MB each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Enables </a:t>
                      </a:r>
                      <a:r>
                        <a:rPr lang="en-US" sz="1400" b="1" dirty="0"/>
                        <a:t>parallel Lambda execution</a:t>
                      </a:r>
                      <a:r>
                        <a:rPr lang="en-US" sz="1400" dirty="0"/>
                        <a:t> during inference</a:t>
                      </a:r>
                    </a:p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47445"/>
                  </a:ext>
                </a:extLst>
              </a:tr>
            </a:tbl>
          </a:graphicData>
        </a:graphic>
      </p:graphicFrame>
      <p:graphicFrame>
        <p:nvGraphicFramePr>
          <p:cNvPr id="8" name="Picture Placeholder 6">
            <a:extLst>
              <a:ext uri="{FF2B5EF4-FFF2-40B4-BE49-F238E27FC236}">
                <a16:creationId xmlns:a16="http://schemas.microsoft.com/office/drawing/2014/main" id="{4A9B7BC5-0DC0-588C-C0A9-380FDAE7D0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6352334"/>
              </p:ext>
            </p:extLst>
          </p:nvPr>
        </p:nvGraphicFramePr>
        <p:xfrm>
          <a:off x="205740" y="4478952"/>
          <a:ext cx="6149340" cy="1767840"/>
        </p:xfrm>
        <a:graphic>
          <a:graphicData uri="http://schemas.openxmlformats.org/drawingml/2006/table">
            <a:tbl>
              <a:tblPr/>
              <a:tblGrid>
                <a:gridCol w="6149340">
                  <a:extLst>
                    <a:ext uri="{9D8B030D-6E8A-4147-A177-3AD203B41FA5}">
                      <a16:colId xmlns:a16="http://schemas.microsoft.com/office/drawing/2014/main" val="3935433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3.  S3 Upload &amp; Access</a:t>
                      </a:r>
                      <a:endParaRPr lang="en-US" sz="1400" b="1" dirty="0"/>
                    </a:p>
                    <a:p>
                      <a:endParaRPr lang="en-US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Upload preprocessed files to: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→ s3://cosmicai-data/100MB/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Partitions accessed by Lambda workers during distributed inference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Result path set via </a:t>
                      </a:r>
                      <a:r>
                        <a:rPr lang="en-US" sz="1400" dirty="0" err="1"/>
                        <a:t>result_path</a:t>
                      </a:r>
                      <a:r>
                        <a:rPr lang="en-US" sz="1400" dirty="0"/>
                        <a:t> in input payload config</a:t>
                      </a:r>
                    </a:p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4744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227C0CC-6D21-FC6A-06F9-6F2F3237A13D}"/>
              </a:ext>
            </a:extLst>
          </p:cNvPr>
          <p:cNvSpPr txBox="1"/>
          <p:nvPr/>
        </p:nvSpPr>
        <p:spPr>
          <a:xfrm>
            <a:off x="7319010" y="2566571"/>
            <a:ext cx="472059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"bucket": "</a:t>
            </a:r>
            <a:r>
              <a:rPr lang="en-US" dirty="0" err="1"/>
              <a:t>cosmicai</a:t>
            </a:r>
            <a:r>
              <a:rPr lang="en-US" dirty="0"/>
              <a:t>-data",</a:t>
            </a:r>
          </a:p>
          <a:p>
            <a:r>
              <a:rPr lang="en-US" dirty="0"/>
              <a:t>  "</a:t>
            </a:r>
            <a:r>
              <a:rPr lang="en-US" dirty="0" err="1"/>
              <a:t>data_prefix</a:t>
            </a:r>
            <a:r>
              <a:rPr lang="en-US" dirty="0"/>
              <a:t>": "100MB",</a:t>
            </a:r>
          </a:p>
          <a:p>
            <a:r>
              <a:rPr lang="en-US" dirty="0"/>
              <a:t>  "</a:t>
            </a:r>
            <a:r>
              <a:rPr lang="en-US" dirty="0" err="1"/>
              <a:t>file_limit</a:t>
            </a:r>
            <a:r>
              <a:rPr lang="en-US" dirty="0"/>
              <a:t>": "11",</a:t>
            </a:r>
          </a:p>
          <a:p>
            <a:r>
              <a:rPr lang="en-US" dirty="0"/>
              <a:t>  "</a:t>
            </a:r>
            <a:r>
              <a:rPr lang="en-US" dirty="0" err="1"/>
              <a:t>batch_size</a:t>
            </a:r>
            <a:r>
              <a:rPr lang="en-US" dirty="0"/>
              <a:t>": 512,</a:t>
            </a:r>
          </a:p>
          <a:p>
            <a:r>
              <a:rPr lang="en-US" dirty="0"/>
              <a:t>  "</a:t>
            </a:r>
            <a:r>
              <a:rPr lang="en-US" dirty="0" err="1"/>
              <a:t>result_path</a:t>
            </a:r>
            <a:r>
              <a:rPr lang="en-US" dirty="0"/>
              <a:t>": "result-partition-100MB/1GB/1"</a:t>
            </a:r>
          </a:p>
          <a:p>
            <a:r>
              <a:rPr lang="en-US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751C3B-6290-3AF7-3CA1-1A72C5B2FF26}"/>
              </a:ext>
            </a:extLst>
          </p:cNvPr>
          <p:cNvSpPr txBox="1"/>
          <p:nvPr/>
        </p:nvSpPr>
        <p:spPr>
          <a:xfrm>
            <a:off x="7987665" y="1920240"/>
            <a:ext cx="338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Sample Config Payload Reference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1497F5-3697-6028-EFFB-155EFDDE5376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9679305" y="2289572"/>
            <a:ext cx="0" cy="276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BBBB23-A223-B835-C88B-505018B60918}"/>
              </a:ext>
            </a:extLst>
          </p:cNvPr>
          <p:cNvSpPr txBox="1"/>
          <p:nvPr/>
        </p:nvSpPr>
        <p:spPr>
          <a:xfrm>
            <a:off x="7710487" y="4763452"/>
            <a:ext cx="3937635" cy="52322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400" dirty="0"/>
              <a:t>This drives the Step Functions initialization step by defining the data chunking and batch parameters</a:t>
            </a:r>
          </a:p>
        </p:txBody>
      </p:sp>
    </p:spTree>
    <p:extLst>
      <p:ext uri="{BB962C8B-B14F-4D97-AF65-F5344CB8AC3E}">
        <p14:creationId xmlns:p14="http://schemas.microsoft.com/office/powerpoint/2010/main" val="49752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5F9D1-0EEB-D250-B2F4-6792F22D8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01C231-FF96-75C4-75BB-D021F038C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629159"/>
              </p:ext>
            </p:extLst>
          </p:nvPr>
        </p:nvGraphicFramePr>
        <p:xfrm>
          <a:off x="4293870" y="-60960"/>
          <a:ext cx="4000500" cy="518160"/>
        </p:xfrm>
        <a:graphic>
          <a:graphicData uri="http://schemas.openxmlformats.org/drawingml/2006/table">
            <a:tbl>
              <a:tblPr/>
              <a:tblGrid>
                <a:gridCol w="4000500">
                  <a:extLst>
                    <a:ext uri="{9D8B030D-6E8A-4147-A177-3AD203B41FA5}">
                      <a16:colId xmlns:a16="http://schemas.microsoft.com/office/drawing/2014/main" val="42495310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Four-Step Pipeline (Plan)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359861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F634E83-AC54-E41A-A6DD-7CE490AB7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944995"/>
              </p:ext>
            </p:extLst>
          </p:nvPr>
        </p:nvGraphicFramePr>
        <p:xfrm>
          <a:off x="114300" y="938054"/>
          <a:ext cx="6077494" cy="6057900"/>
        </p:xfrm>
        <a:graphic>
          <a:graphicData uri="http://schemas.openxmlformats.org/drawingml/2006/table">
            <a:tbl>
              <a:tblPr/>
              <a:tblGrid>
                <a:gridCol w="6077494">
                  <a:extLst>
                    <a:ext uri="{9D8B030D-6E8A-4147-A177-3AD203B41FA5}">
                      <a16:colId xmlns:a16="http://schemas.microsoft.com/office/drawing/2014/main" val="3002506904"/>
                    </a:ext>
                  </a:extLst>
                </a:gridCol>
              </a:tblGrid>
              <a:tr h="6057900">
                <a:tc>
                  <a:txBody>
                    <a:bodyPr/>
                    <a:lstStyle/>
                    <a:p>
                      <a:r>
                        <a:rPr lang="en-US" b="1" dirty="0"/>
                        <a:t>1. Initialize (Job Config Creation)</a:t>
                      </a:r>
                      <a:endParaRPr lang="en-US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Lambda parses input payload (e.g., </a:t>
                      </a:r>
                      <a:r>
                        <a:rPr lang="en-US" sz="1600" dirty="0" err="1"/>
                        <a:t>file_limit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batch_size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Identifies partition files from S3 (</a:t>
                      </a:r>
                      <a:r>
                        <a:rPr lang="en-US" sz="1600" dirty="0" err="1"/>
                        <a:t>data_prefix</a:t>
                      </a:r>
                      <a:r>
                        <a:rPr lang="en-US" sz="1600" dirty="0"/>
                        <a:t>) and generates </a:t>
                      </a:r>
                      <a:r>
                        <a:rPr lang="en-US" sz="1600" dirty="0" err="1"/>
                        <a:t>payload.json</a:t>
                      </a:r>
                      <a:r>
                        <a:rPr lang="en-US" sz="1600" dirty="0"/>
                        <a:t> with job configs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r>
                        <a:rPr lang="en-US" b="1" dirty="0"/>
                        <a:t>2. Distributed Model Inference</a:t>
                      </a:r>
                      <a:endParaRPr lang="en-US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Step Functions run </a:t>
                      </a:r>
                      <a:r>
                        <a:rPr lang="en-US" sz="1600" b="1" dirty="0"/>
                        <a:t>Distributed Map</a:t>
                      </a:r>
                      <a:r>
                        <a:rPr lang="en-US" sz="1600" dirty="0"/>
                        <a:t> across Lambdas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Each Lambda:</a:t>
                      </a:r>
                    </a:p>
                    <a:p>
                      <a:pPr marL="12001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Loads </a:t>
                      </a:r>
                      <a:r>
                        <a:rPr lang="en-US" sz="1600" dirty="0" err="1"/>
                        <a:t>AstroMAE</a:t>
                      </a:r>
                      <a:r>
                        <a:rPr lang="en-US" sz="1600" dirty="0"/>
                        <a:t> model from S3</a:t>
                      </a:r>
                    </a:p>
                    <a:p>
                      <a:pPr marL="12001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Fetches partitioned data</a:t>
                      </a:r>
                    </a:p>
                    <a:p>
                      <a:pPr marL="12001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Runs inference on batch (e.g., 512 images)</a:t>
                      </a:r>
                    </a:p>
                    <a:p>
                      <a:pPr marL="12001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Saves results (e.g., rank_1.json) to </a:t>
                      </a:r>
                      <a:r>
                        <a:rPr lang="en-US" sz="1600" dirty="0" err="1"/>
                        <a:t>result_path</a:t>
                      </a:r>
                      <a:endParaRPr lang="en-US" sz="1600" dirty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r>
                        <a:rPr lang="en-US" b="1" dirty="0"/>
                        <a:t>3. Summarization</a:t>
                      </a:r>
                      <a:endParaRPr lang="en-US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Final Lambda merges all job outputs into </a:t>
                      </a:r>
                      <a:r>
                        <a:rPr lang="en-US" sz="1600" dirty="0" err="1"/>
                        <a:t>combined_data.json</a:t>
                      </a:r>
                      <a:endParaRPr lang="en-US" sz="1600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Output saved in S3 → result-partition-100MB/....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r>
                        <a:rPr lang="en-US" b="1" dirty="0"/>
                        <a:t>4. Results Collection &amp; Benchmarking</a:t>
                      </a:r>
                      <a:endParaRPr lang="en-US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Use </a:t>
                      </a:r>
                      <a:r>
                        <a:rPr lang="en-US" sz="1600" dirty="0" err="1"/>
                        <a:t>aws</a:t>
                      </a:r>
                      <a:r>
                        <a:rPr lang="en-US" sz="1600" dirty="0"/>
                        <a:t> s3 sync to download result sets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Scripts like stats.py generate .csv summaries of performance by batch size or data volume</a:t>
                      </a:r>
                    </a:p>
                    <a:p>
                      <a:endParaRPr lang="it-IT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152111"/>
                  </a:ext>
                </a:extLst>
              </a:tr>
            </a:tbl>
          </a:graphicData>
        </a:graphic>
      </p:graphicFrame>
      <p:pic>
        <p:nvPicPr>
          <p:cNvPr id="8194" name="Picture 2" descr="Generated image">
            <a:extLst>
              <a:ext uri="{FF2B5EF4-FFF2-40B4-BE49-F238E27FC236}">
                <a16:creationId xmlns:a16="http://schemas.microsoft.com/office/drawing/2014/main" id="{9A438258-AD12-3498-A30C-8DAE3F371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0" y="1584643"/>
            <a:ext cx="5342334" cy="356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31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A6E78-75A3-63A7-41CF-CF5E715B0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81DF8A8-65E0-6145-3D03-0AA1C3D550C2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1841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7419388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88999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C867F3-4E17-D1F9-4C93-F2BA39AD3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365233"/>
              </p:ext>
            </p:extLst>
          </p:nvPr>
        </p:nvGraphicFramePr>
        <p:xfrm>
          <a:off x="4461510" y="-60166"/>
          <a:ext cx="3390900" cy="518160"/>
        </p:xfrm>
        <a:graphic>
          <a:graphicData uri="http://schemas.openxmlformats.org/drawingml/2006/table">
            <a:tbl>
              <a:tblPr/>
              <a:tblGrid>
                <a:gridCol w="3390900">
                  <a:extLst>
                    <a:ext uri="{9D8B030D-6E8A-4147-A177-3AD203B41FA5}">
                      <a16:colId xmlns:a16="http://schemas.microsoft.com/office/drawing/2014/main" val="17514987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Cloud Architecture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987273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5239E2-A7F8-8A47-3EC3-DBB1A62A0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963380"/>
              </p:ext>
            </p:extLst>
          </p:nvPr>
        </p:nvGraphicFramePr>
        <p:xfrm>
          <a:off x="175260" y="457994"/>
          <a:ext cx="11803380" cy="5965666"/>
        </p:xfrm>
        <a:graphic>
          <a:graphicData uri="http://schemas.openxmlformats.org/drawingml/2006/table">
            <a:tbl>
              <a:tblPr/>
              <a:tblGrid>
                <a:gridCol w="11803380">
                  <a:extLst>
                    <a:ext uri="{9D8B030D-6E8A-4147-A177-3AD203B41FA5}">
                      <a16:colId xmlns:a16="http://schemas.microsoft.com/office/drawing/2014/main" val="2668156958"/>
                    </a:ext>
                  </a:extLst>
                </a:gridCol>
              </a:tblGrid>
              <a:tr h="5965666">
                <a:tc>
                  <a:txBody>
                    <a:bodyPr/>
                    <a:lstStyle/>
                    <a:p>
                      <a:r>
                        <a:rPr lang="en-US" sz="2000" b="1" dirty="0"/>
                        <a:t>Key Components of our CAI Cloud Stack:</a:t>
                      </a:r>
                    </a:p>
                    <a:p>
                      <a:endParaRPr lang="en-US" dirty="0"/>
                    </a:p>
                    <a:p>
                      <a:r>
                        <a:rPr lang="en-US" sz="1600" b="1" dirty="0"/>
                        <a:t>AWS Step Functions</a:t>
                      </a:r>
                      <a:r>
                        <a:rPr lang="en-US" sz="1600" dirty="0"/>
                        <a:t>: Orchestrates the entire inference workflow using a state machine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b="1" dirty="0"/>
                        <a:t>Lambda Functions (3 total)</a:t>
                      </a:r>
                      <a:r>
                        <a:rPr lang="en-US" sz="1600" dirty="0"/>
                        <a:t>:</a:t>
                      </a:r>
                    </a:p>
                    <a:p>
                      <a:endParaRPr lang="en-US" sz="1600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i="1" dirty="0"/>
                        <a:t>Initialize</a:t>
                      </a:r>
                      <a:r>
                        <a:rPr lang="en-US" sz="1600" dirty="0"/>
                        <a:t>: Builds job config (</a:t>
                      </a:r>
                      <a:r>
                        <a:rPr lang="en-US" sz="1600" dirty="0" err="1"/>
                        <a:t>payload.json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i="1" dirty="0"/>
                        <a:t>Inference Workers</a:t>
                      </a:r>
                      <a:r>
                        <a:rPr lang="en-US" sz="1600" dirty="0"/>
                        <a:t>: Load </a:t>
                      </a:r>
                      <a:r>
                        <a:rPr lang="en-US" sz="1600" dirty="0" err="1"/>
                        <a:t>AstroMAE</a:t>
                      </a:r>
                      <a:r>
                        <a:rPr lang="en-US" sz="1600" dirty="0"/>
                        <a:t> &amp; perform classification on each partition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i="1" dirty="0"/>
                        <a:t>Summarize</a:t>
                      </a:r>
                      <a:r>
                        <a:rPr lang="en-US" sz="1600" dirty="0"/>
                        <a:t>: Merges output JSONs into </a:t>
                      </a:r>
                      <a:r>
                        <a:rPr lang="en-US" sz="1600" dirty="0" err="1"/>
                        <a:t>combined_data.json</a:t>
                      </a:r>
                      <a:endParaRPr lang="en-US" sz="1600" dirty="0"/>
                    </a:p>
                    <a:p>
                      <a:pPr lvl="1"/>
                      <a:endParaRPr lang="en-US" sz="1600" dirty="0"/>
                    </a:p>
                    <a:p>
                      <a:r>
                        <a:rPr lang="en-US" sz="1600" b="1" dirty="0"/>
                        <a:t>S3 Buckets</a:t>
                      </a:r>
                      <a:r>
                        <a:rPr lang="en-US" sz="1600" dirty="0"/>
                        <a:t>:</a:t>
                      </a:r>
                    </a:p>
                    <a:p>
                      <a:pPr lvl="1"/>
                      <a:r>
                        <a:rPr lang="en-US" sz="1600" dirty="0"/>
                        <a:t>Stores data partitions, pretrained models, inference code, and results</a:t>
                      </a:r>
                    </a:p>
                    <a:p>
                      <a:pPr lvl="1"/>
                      <a:endParaRPr lang="en-US" sz="1600" dirty="0"/>
                    </a:p>
                    <a:p>
                      <a:r>
                        <a:rPr lang="en-US" sz="1600" b="1" dirty="0"/>
                        <a:t>Serverless Containers</a:t>
                      </a:r>
                      <a:r>
                        <a:rPr lang="en-US" sz="1600" dirty="0"/>
                        <a:t>: Used in Lambda to run Python inference script (inference.py) with required dependencies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b="1" dirty="0"/>
                        <a:t>FMI Rendezvous Server</a:t>
                      </a:r>
                      <a:r>
                        <a:rPr lang="en-US" sz="1600" dirty="0"/>
                        <a:t>: Enables communication and coordination for parallel workers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b="1" dirty="0"/>
                        <a:t>Monitoring Tools</a:t>
                      </a:r>
                      <a:r>
                        <a:rPr lang="en-US" sz="1600" dirty="0"/>
                        <a:t>: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/>
                        <a:t>CloudWatch Logs for debugging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 err="1"/>
                        <a:t>MLflow</a:t>
                      </a:r>
                      <a:r>
                        <a:rPr lang="en-US" sz="1600" b="0" dirty="0"/>
                        <a:t> / custom scripts for experiment tracking and benchmarking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581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985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703D4-4C8B-D2F6-7FDB-3208CD4E6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65D4498-AD34-14C2-18F9-95A5827C6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256920"/>
              </p:ext>
            </p:extLst>
          </p:nvPr>
        </p:nvGraphicFramePr>
        <p:xfrm>
          <a:off x="76200" y="2377440"/>
          <a:ext cx="5341620" cy="2103120"/>
        </p:xfrm>
        <a:graphic>
          <a:graphicData uri="http://schemas.openxmlformats.org/drawingml/2006/table">
            <a:tbl>
              <a:tblPr/>
              <a:tblGrid>
                <a:gridCol w="5341620">
                  <a:extLst>
                    <a:ext uri="{9D8B030D-6E8A-4147-A177-3AD203B41FA5}">
                      <a16:colId xmlns:a16="http://schemas.microsoft.com/office/drawing/2014/main" val="5381584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Planned Experiments:</a:t>
                      </a:r>
                    </a:p>
                    <a:p>
                      <a:endParaRPr lang="en-US" sz="1200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Vary Data Size</a:t>
                      </a:r>
                      <a:r>
                        <a:rPr lang="en-US" sz="1400" dirty="0"/>
                        <a:t>: 1 GB → 12.6 GB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Vary Batch Size</a:t>
                      </a:r>
                      <a:r>
                        <a:rPr lang="en-US" sz="1400" dirty="0"/>
                        <a:t>: 32, 64, 128, 256, 512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Compare Execution Modes</a:t>
                      </a:r>
                      <a:r>
                        <a:rPr lang="en-US" sz="1400" dirty="0"/>
                        <a:t>:</a:t>
                      </a:r>
                    </a:p>
                    <a:p>
                      <a:pPr marL="12001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Lambda (Distributed Map)</a:t>
                      </a:r>
                    </a:p>
                    <a:p>
                      <a:pPr marL="12001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Spot instance cluster (baseline)</a:t>
                      </a:r>
                    </a:p>
                    <a:p>
                      <a:pPr marL="12001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FMI Rendezvous–coordinated workers</a:t>
                      </a:r>
                    </a:p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649551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3719BC-F16B-B8D1-1839-AD1FEA5B0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007894"/>
              </p:ext>
            </p:extLst>
          </p:nvPr>
        </p:nvGraphicFramePr>
        <p:xfrm>
          <a:off x="4171950" y="0"/>
          <a:ext cx="4107180" cy="518160"/>
        </p:xfrm>
        <a:graphic>
          <a:graphicData uri="http://schemas.openxmlformats.org/drawingml/2006/table">
            <a:tbl>
              <a:tblPr/>
              <a:tblGrid>
                <a:gridCol w="4107180">
                  <a:extLst>
                    <a:ext uri="{9D8B030D-6E8A-4147-A177-3AD203B41FA5}">
                      <a16:colId xmlns:a16="http://schemas.microsoft.com/office/drawing/2014/main" val="40997034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Benchmark &amp; Testing Plan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43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41AA01-5B7A-C361-57EC-9BC28A4DD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809016"/>
              </p:ext>
            </p:extLst>
          </p:nvPr>
        </p:nvGraphicFramePr>
        <p:xfrm>
          <a:off x="76200" y="940207"/>
          <a:ext cx="6661731" cy="1188720"/>
        </p:xfrm>
        <a:graphic>
          <a:graphicData uri="http://schemas.openxmlformats.org/drawingml/2006/table">
            <a:tbl>
              <a:tblPr/>
              <a:tblGrid>
                <a:gridCol w="6661731">
                  <a:extLst>
                    <a:ext uri="{9D8B030D-6E8A-4147-A177-3AD203B41FA5}">
                      <a16:colId xmlns:a16="http://schemas.microsoft.com/office/drawing/2014/main" val="34125084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Benchmarking Goals:</a:t>
                      </a:r>
                    </a:p>
                    <a:p>
                      <a:endParaRPr lang="en-US" sz="1200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Measure inference performance at different data sizes and batch sizes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Evaluate cost, latency, and throughput under different system configurations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Identify scaling bottlenecks (e.g. cold starts, parallelism limits, S3 I/O)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9323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4FA018-6688-6EFB-9292-4CA2054D2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877267"/>
              </p:ext>
            </p:extLst>
          </p:nvPr>
        </p:nvGraphicFramePr>
        <p:xfrm>
          <a:off x="8084820" y="2910840"/>
          <a:ext cx="4107180" cy="1524000"/>
        </p:xfrm>
        <a:graphic>
          <a:graphicData uri="http://schemas.openxmlformats.org/drawingml/2006/table">
            <a:tbl>
              <a:tblPr/>
              <a:tblGrid>
                <a:gridCol w="2053590">
                  <a:extLst>
                    <a:ext uri="{9D8B030D-6E8A-4147-A177-3AD203B41FA5}">
                      <a16:colId xmlns:a16="http://schemas.microsoft.com/office/drawing/2014/main" val="2417382693"/>
                    </a:ext>
                  </a:extLst>
                </a:gridCol>
                <a:gridCol w="2053590">
                  <a:extLst>
                    <a:ext uri="{9D8B030D-6E8A-4147-A177-3AD203B41FA5}">
                      <a16:colId xmlns:a16="http://schemas.microsoft.com/office/drawing/2014/main" val="18359963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Metric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Unit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987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Inference 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seconds per run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564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Throughput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images/second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71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Cost per run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 (via AWS Calc)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724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Concurrency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parallel Lambdas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2073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DA08EAC-1424-BCED-037E-0C014F4865A1}"/>
              </a:ext>
            </a:extLst>
          </p:cNvPr>
          <p:cNvSpPr txBox="1"/>
          <p:nvPr/>
        </p:nvSpPr>
        <p:spPr>
          <a:xfrm>
            <a:off x="8646795" y="2541508"/>
            <a:ext cx="228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Metrics to Track:</a:t>
            </a:r>
          </a:p>
        </p:txBody>
      </p:sp>
      <p:graphicFrame>
        <p:nvGraphicFramePr>
          <p:cNvPr id="12" name="Picture Placeholder 11">
            <a:extLst>
              <a:ext uri="{FF2B5EF4-FFF2-40B4-BE49-F238E27FC236}">
                <a16:creationId xmlns:a16="http://schemas.microsoft.com/office/drawing/2014/main" id="{A34A338D-E280-D33F-FA75-9AB8B84497B8}"/>
              </a:ext>
            </a:extLst>
          </p:cNvPr>
          <p:cNvGraphicFramePr>
            <a:graphicFrameLocks noGrp="1"/>
          </p:cNvGraphicFramePr>
          <p:nvPr>
            <p:ph type="pic" sz="quarter" idx="4294967295"/>
            <p:extLst>
              <p:ext uri="{D42A27DB-BD31-4B8C-83A1-F6EECF244321}">
                <p14:modId xmlns:p14="http://schemas.microsoft.com/office/powerpoint/2010/main" val="1954101347"/>
              </p:ext>
            </p:extLst>
          </p:nvPr>
        </p:nvGraphicFramePr>
        <p:xfrm>
          <a:off x="76200" y="4434840"/>
          <a:ext cx="6035040" cy="2103120"/>
        </p:xfrm>
        <a:graphic>
          <a:graphicData uri="http://schemas.openxmlformats.org/drawingml/2006/table">
            <a:tbl>
              <a:tblPr/>
              <a:tblGrid>
                <a:gridCol w="6035040">
                  <a:extLst>
                    <a:ext uri="{9D8B030D-6E8A-4147-A177-3AD203B41FA5}">
                      <a16:colId xmlns:a16="http://schemas.microsoft.com/office/drawing/2014/main" val="5381584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Testing Plan:</a:t>
                      </a:r>
                    </a:p>
                    <a:p>
                      <a:endParaRPr lang="en-US" sz="1200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Write unit tests for:</a:t>
                      </a:r>
                    </a:p>
                    <a:p>
                      <a:pPr marL="12001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split_data.py (partitioning logic)</a:t>
                      </a:r>
                    </a:p>
                    <a:p>
                      <a:pPr marL="12001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inference.py (output shape, batch processing)</a:t>
                      </a:r>
                    </a:p>
                    <a:p>
                      <a:pPr marL="12001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summarizer.py (JSON merging)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Use </a:t>
                      </a:r>
                      <a:r>
                        <a:rPr lang="en-US" sz="1400" b="0" dirty="0" err="1"/>
                        <a:t>PyTest</a:t>
                      </a:r>
                      <a:r>
                        <a:rPr lang="en-US" sz="1400" b="0" dirty="0"/>
                        <a:t> and CI tools (e.g., GitHub Actions or AWS </a:t>
                      </a:r>
                      <a:r>
                        <a:rPr lang="en-US" sz="1400" b="0" dirty="0" err="1"/>
                        <a:t>CodeBuild</a:t>
                      </a:r>
                      <a:r>
                        <a:rPr lang="en-US" sz="1400" b="0" dirty="0"/>
                        <a:t>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Include sample runs, logs, and test result screenshots in final repo</a:t>
                      </a:r>
                    </a:p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6495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303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7479461B4FAA4AAFD47967361D5E9D" ma:contentTypeVersion="17" ma:contentTypeDescription="Create a new document." ma:contentTypeScope="" ma:versionID="be3e8ed178e6180e12e9781d511f0c4f">
  <xsd:schema xmlns:xsd="http://www.w3.org/2001/XMLSchema" xmlns:xs="http://www.w3.org/2001/XMLSchema" xmlns:p="http://schemas.microsoft.com/office/2006/metadata/properties" xmlns:ns3="112e08dc-9160-4289-a6e2-a79de3bd8e4a" xmlns:ns4="f3979043-f002-4518-803c-fa460a388528" targetNamespace="http://schemas.microsoft.com/office/2006/metadata/properties" ma:root="true" ma:fieldsID="4341042f5d3c69a547aa5305a5b6d9ad" ns3:_="" ns4:_="">
    <xsd:import namespace="112e08dc-9160-4289-a6e2-a79de3bd8e4a"/>
    <xsd:import namespace="f3979043-f002-4518-803c-fa460a38852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_activity" minOccurs="0"/>
                <xsd:element ref="ns4:MediaServiceObjectDetectorVersion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e08dc-9160-4289-a6e2-a79de3bd8e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979043-f002-4518-803c-fa460a3885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3979043-f002-4518-803c-fa460a388528" xsi:nil="true"/>
  </documentManagement>
</p:properties>
</file>

<file path=customXml/itemProps1.xml><?xml version="1.0" encoding="utf-8"?>
<ds:datastoreItem xmlns:ds="http://schemas.openxmlformats.org/officeDocument/2006/customXml" ds:itemID="{773666E7-B899-437E-A26C-B8EC5C9C1D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F52136-96FD-410D-84C1-F0F24032E4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2e08dc-9160-4289-a6e2-a79de3bd8e4a"/>
    <ds:schemaRef ds:uri="f3979043-f002-4518-803c-fa460a3885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279B0B-7B3D-488F-971A-CB4FD25A790E}">
  <ds:schemaRefs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112e08dc-9160-4289-a6e2-a79de3bd8e4a"/>
    <ds:schemaRef ds:uri="f3979043-f002-4518-803c-fa460a388528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1537</TotalTime>
  <Words>1690</Words>
  <Application>Microsoft Office PowerPoint</Application>
  <PresentationFormat>Widescreen</PresentationFormat>
  <Paragraphs>262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Candara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sandysanthiya1234@outlook.com</dc:creator>
  <cp:lastModifiedBy>Zachary Holland</cp:lastModifiedBy>
  <cp:revision>9</cp:revision>
  <dcterms:created xsi:type="dcterms:W3CDTF">2021-09-08T08:10:04Z</dcterms:created>
  <dcterms:modified xsi:type="dcterms:W3CDTF">2025-07-02T02:07:24Z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0x010100AC7479461B4FAA4AAFD47967361D5E9D</vt:lpwstr>
  </property>
</Properties>
</file>